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013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078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67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70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651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32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180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2260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80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959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1">
              <a:spcBef>
                <a:spcPts val="0"/>
              </a:spcBef>
              <a:buNone/>
              <a:defRPr sz="1800"/>
            </a:lvl2pPr>
            <a:lvl3pPr lvl="2" indent="0" rtl="1">
              <a:spcBef>
                <a:spcPts val="0"/>
              </a:spcBef>
              <a:buNone/>
              <a:defRPr sz="1800"/>
            </a:lvl3pPr>
            <a:lvl4pPr lvl="3" indent="0" rtl="1">
              <a:spcBef>
                <a:spcPts val="0"/>
              </a:spcBef>
              <a:buNone/>
              <a:defRPr sz="1800"/>
            </a:lvl4pPr>
            <a:lvl5pPr lvl="4" indent="0" rtl="1">
              <a:spcBef>
                <a:spcPts val="0"/>
              </a:spcBef>
              <a:buNone/>
              <a:defRPr sz="1800"/>
            </a:lvl5pPr>
            <a:lvl6pPr lvl="5" indent="0" rtl="1">
              <a:spcBef>
                <a:spcPts val="0"/>
              </a:spcBef>
              <a:buNone/>
              <a:defRPr sz="1800"/>
            </a:lvl6pPr>
            <a:lvl7pPr lvl="6" indent="0" rtl="1">
              <a:spcBef>
                <a:spcPts val="0"/>
              </a:spcBef>
              <a:buNone/>
              <a:defRPr sz="1800"/>
            </a:lvl7pPr>
            <a:lvl8pPr lvl="7" indent="0" rtl="1">
              <a:spcBef>
                <a:spcPts val="0"/>
              </a:spcBef>
              <a:buNone/>
              <a:defRPr sz="1800"/>
            </a:lvl8pPr>
            <a:lvl9pPr lvl="8" indent="0" rtl="1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1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1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1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x-non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l="63095" r="20528"/>
          <a:stretch/>
        </p:blipFill>
        <p:spPr>
          <a:xfrm>
            <a:off x="98598" y="103150"/>
            <a:ext cx="765849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5"/>
            <a:ext cx="2011800" cy="114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x-non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x-non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0" y="5204892"/>
            <a:ext cx="9144000" cy="1653233"/>
            <a:chOff x="0" y="3903669"/>
            <a:chExt cx="9144000" cy="1239925"/>
          </a:xfrm>
        </p:grpSpPr>
        <p:sp>
          <p:nvSpPr>
            <p:cNvPr id="86" name="Shape 8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546666"/>
            <a:ext cx="8520600" cy="81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60431" y="6201586"/>
            <a:ext cx="548700" cy="5247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64450" y="122250"/>
            <a:ext cx="680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1">
              <a:spcBef>
                <a:spcPts val="0"/>
              </a:spcBef>
              <a:buNone/>
              <a:defRPr sz="1800"/>
            </a:lvl2pPr>
            <a:lvl3pPr lvl="2" indent="0" rtl="1">
              <a:spcBef>
                <a:spcPts val="0"/>
              </a:spcBef>
              <a:buNone/>
              <a:defRPr sz="1800"/>
            </a:lvl3pPr>
            <a:lvl4pPr lvl="3" indent="0" rtl="1">
              <a:spcBef>
                <a:spcPts val="0"/>
              </a:spcBef>
              <a:buNone/>
              <a:defRPr sz="1800"/>
            </a:lvl4pPr>
            <a:lvl5pPr lvl="4" indent="0" rtl="1">
              <a:spcBef>
                <a:spcPts val="0"/>
              </a:spcBef>
              <a:buNone/>
              <a:defRPr sz="1800"/>
            </a:lvl5pPr>
            <a:lvl6pPr lvl="5" indent="0" rtl="1">
              <a:spcBef>
                <a:spcPts val="0"/>
              </a:spcBef>
              <a:buNone/>
              <a:defRPr sz="1800"/>
            </a:lvl6pPr>
            <a:lvl7pPr lvl="6" indent="0" rtl="1">
              <a:spcBef>
                <a:spcPts val="0"/>
              </a:spcBef>
              <a:buNone/>
              <a:defRPr sz="1800"/>
            </a:lvl7pPr>
            <a:lvl8pPr lvl="7" indent="0" rtl="1">
              <a:spcBef>
                <a:spcPts val="0"/>
              </a:spcBef>
              <a:buNone/>
              <a:defRPr sz="1800"/>
            </a:lvl8pPr>
            <a:lvl9pPr lvl="8" indent="0" rtl="1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x-non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4823" y="44172"/>
            <a:ext cx="1479300" cy="8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x-non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x-non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x-non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x-non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x-non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x-non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x-non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8FB"/>
            </a:gs>
            <a:gs pos="33000">
              <a:srgbClr val="F4F8FB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x-non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4">
            <a:alphaModFix/>
          </a:blip>
          <a:srcRect l="63095" r="20528"/>
          <a:stretch/>
        </p:blipFill>
        <p:spPr>
          <a:xfrm>
            <a:off x="98598" y="103150"/>
            <a:ext cx="765849" cy="5429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14115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2"/>
              </a:buClr>
              <a:buSzPct val="25000"/>
              <a:buFont typeface="Calibri"/>
              <a:buNone/>
            </a:pPr>
            <a:r>
              <a:rPr lang="he-IL" sz="48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ווידאו - דידקטיקה</a:t>
            </a:r>
            <a:endParaRPr lang="x-none" sz="4800" b="1" i="0" u="none" strike="noStrike" cap="none" dirty="0">
              <a:ln>
                <a:solidFill>
                  <a:schemeClr val="tx1"/>
                </a:solidFill>
              </a:ln>
              <a:solidFill>
                <a:schemeClr val="accent2"/>
              </a:solidFill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1386600" y="4919125"/>
            <a:ext cx="71970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x-none" sz="3000" dirty="0">
                <a:solidFill>
                  <a:schemeClr val="tx1"/>
                </a:solidFill>
              </a:rPr>
              <a:t>הכשרה לשיח דידקטי המבוסס על עדויות וידאו מהכיתה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6"/>
            <a:ext cx="2011680" cy="114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72779"/>
            <a:ext cx="2011680" cy="1142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Shape 102"/>
          <p:cNvCxnSpPr/>
          <p:nvPr/>
        </p:nvCxnSpPr>
        <p:spPr>
          <a:xfrm>
            <a:off x="0" y="12535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8111" y="2649258"/>
            <a:ext cx="2827800" cy="18765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8FB"/>
            </a:gs>
            <a:gs pos="26000">
              <a:srgbClr val="F4F8FB"/>
            </a:gs>
            <a:gs pos="47000">
              <a:srgbClr val="D3E0EF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00" scaled="0"/>
        </a:gra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64450" y="122250"/>
            <a:ext cx="60837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rtl="1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+mn-lt"/>
                <a:ea typeface="Times New Roman"/>
                <a:cs typeface="+mn-cs"/>
                <a:sym typeface="Times New Roman"/>
              </a:rPr>
              <a:t>מהי </a:t>
            </a:r>
            <a:r>
              <a:rPr lang="he-IL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+mn-lt"/>
                <a:ea typeface="Times New Roman"/>
                <a:cs typeface="+mn-cs"/>
                <a:sym typeface="Times New Roman"/>
              </a:rPr>
              <a:t>ו</a:t>
            </a:r>
            <a:r>
              <a:rPr lang="x-none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+mn-lt"/>
                <a:ea typeface="Times New Roman"/>
                <a:cs typeface="+mn-cs"/>
                <a:sym typeface="Times New Roman"/>
              </a:rPr>
              <a:t>וידקטיקה</a:t>
            </a:r>
            <a:r>
              <a:rPr lang="x-none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+mn-lt"/>
                <a:ea typeface="Times New Roman"/>
                <a:cs typeface="+mn-cs"/>
                <a:sym typeface="Times New Roman"/>
              </a:rPr>
              <a:t>?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2768100" y="2872275"/>
            <a:ext cx="6256800" cy="334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 rtl="1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x-none" sz="2000" dirty="0">
                <a:latin typeface="Arial"/>
                <a:ea typeface="Arial"/>
                <a:cs typeface="Arial"/>
                <a:sym typeface="Arial"/>
              </a:rPr>
              <a:t>המונחה </a:t>
            </a:r>
            <a:r>
              <a:rPr lang="x-none" sz="2000" dirty="0" smtClean="0">
                <a:latin typeface="Arial"/>
                <a:ea typeface="Arial"/>
                <a:cs typeface="Arial"/>
                <a:sym typeface="Arial"/>
              </a:rPr>
              <a:t>במפגש</a:t>
            </a:r>
            <a:r>
              <a:rPr lang="he-IL" sz="2000" dirty="0" smtClean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x-none" sz="2000" dirty="0" smtClean="0">
                <a:latin typeface="Arial"/>
                <a:ea typeface="Arial"/>
                <a:cs typeface="Arial"/>
                <a:sym typeface="Arial"/>
              </a:rPr>
              <a:t> מוגדר </a:t>
            </a:r>
            <a:r>
              <a:rPr lang="x-none" sz="2000" dirty="0">
                <a:latin typeface="Arial"/>
                <a:ea typeface="Arial"/>
                <a:cs typeface="Arial"/>
                <a:sym typeface="Arial"/>
              </a:rPr>
              <a:t>להיות מי שהביא לשיח את תיעוד </a:t>
            </a:r>
            <a:r>
              <a:rPr lang="x-none" sz="2000" dirty="0" smtClean="0">
                <a:latin typeface="Arial"/>
                <a:ea typeface="Arial"/>
                <a:cs typeface="Arial"/>
                <a:sym typeface="Arial"/>
              </a:rPr>
              <a:t>ה</a:t>
            </a:r>
            <a:r>
              <a:rPr lang="he-IL" sz="2000" dirty="0" smtClean="0">
                <a:latin typeface="Arial"/>
                <a:ea typeface="Arial"/>
                <a:cs typeface="Arial"/>
                <a:sym typeface="Arial"/>
              </a:rPr>
              <a:t>ו</a:t>
            </a:r>
            <a:r>
              <a:rPr lang="x-none" sz="2000" dirty="0" smtClean="0">
                <a:latin typeface="Arial"/>
                <a:ea typeface="Arial"/>
                <a:cs typeface="Arial"/>
                <a:sym typeface="Arial"/>
              </a:rPr>
              <a:t>וידאו </a:t>
            </a:r>
            <a:r>
              <a:rPr lang="x-none" sz="2000" dirty="0">
                <a:latin typeface="Arial"/>
                <a:ea typeface="Arial"/>
                <a:cs typeface="Arial"/>
                <a:sym typeface="Arial"/>
              </a:rPr>
              <a:t>שלו לצורך התפתחותו </a:t>
            </a:r>
            <a:r>
              <a:rPr lang="x-none" sz="2000" dirty="0" smtClean="0">
                <a:latin typeface="Arial"/>
                <a:ea typeface="Arial"/>
                <a:cs typeface="Arial"/>
                <a:sym typeface="Arial"/>
              </a:rPr>
              <a:t>המקצועית</a:t>
            </a:r>
            <a:endParaRPr lang="he-IL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rtl="1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endParaRPr lang="x-none"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rtl="1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x-none" sz="2000" dirty="0">
                <a:latin typeface="Arial"/>
                <a:ea typeface="Arial"/>
                <a:cs typeface="Arial"/>
                <a:sym typeface="Arial"/>
              </a:rPr>
              <a:t>השיח </a:t>
            </a:r>
            <a:r>
              <a:rPr lang="x-none" sz="2000" dirty="0" smtClean="0">
                <a:latin typeface="Arial"/>
                <a:ea typeface="Arial"/>
                <a:cs typeface="Arial"/>
                <a:sym typeface="Arial"/>
              </a:rPr>
              <a:t>הו</a:t>
            </a:r>
            <a:r>
              <a:rPr lang="he-IL" sz="2000" dirty="0" smtClean="0">
                <a:latin typeface="Arial"/>
                <a:ea typeface="Arial"/>
                <a:cs typeface="Arial"/>
                <a:sym typeface="Arial"/>
              </a:rPr>
              <a:t>ו</a:t>
            </a:r>
            <a:r>
              <a:rPr lang="x-none" sz="2000" dirty="0" smtClean="0">
                <a:latin typeface="Arial"/>
                <a:ea typeface="Arial"/>
                <a:cs typeface="Arial"/>
                <a:sym typeface="Arial"/>
              </a:rPr>
              <a:t>ידקטי </a:t>
            </a:r>
            <a:r>
              <a:rPr lang="x-none" sz="2000" dirty="0">
                <a:latin typeface="Arial"/>
                <a:ea typeface="Arial"/>
                <a:cs typeface="Arial"/>
                <a:sym typeface="Arial"/>
              </a:rPr>
              <a:t>יכול להתקיים סביב עדות ממעשה ההוראה או ממעשה ההנחיה </a:t>
            </a:r>
            <a:r>
              <a:rPr lang="he-IL" sz="2000" dirty="0" smtClean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x-none" sz="2000" dirty="0" smtClean="0">
                <a:latin typeface="Arial"/>
                <a:ea typeface="Arial"/>
                <a:cs typeface="Arial"/>
                <a:sym typeface="Arial"/>
              </a:rPr>
              <a:t>המנחה כלומד</a:t>
            </a:r>
            <a:r>
              <a:rPr lang="he-IL" sz="2000" dirty="0" smtClean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101600" lvl="0" indent="0" rtl="1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x-none"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rtl="1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x-none" sz="2000" dirty="0">
                <a:latin typeface="Arial"/>
                <a:ea typeface="Arial"/>
                <a:cs typeface="Arial"/>
                <a:sym typeface="Arial"/>
              </a:rPr>
              <a:t>על המנחה </a:t>
            </a:r>
            <a:r>
              <a:rPr lang="x-none" sz="2000" dirty="0" smtClean="0">
                <a:latin typeface="Arial"/>
                <a:ea typeface="Arial"/>
                <a:cs typeface="Arial"/>
                <a:sym typeface="Arial"/>
              </a:rPr>
              <a:t>במפגש</a:t>
            </a:r>
            <a:r>
              <a:rPr lang="he-IL" sz="200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x-none" sz="2000" dirty="0" smtClean="0">
                <a:latin typeface="Arial"/>
                <a:ea typeface="Arial"/>
                <a:cs typeface="Arial"/>
                <a:sym typeface="Arial"/>
              </a:rPr>
              <a:t>לסייע </a:t>
            </a:r>
            <a:r>
              <a:rPr lang="x-none" sz="2000" dirty="0">
                <a:latin typeface="Arial"/>
                <a:ea typeface="Arial"/>
                <a:cs typeface="Arial"/>
                <a:sym typeface="Arial"/>
              </a:rPr>
              <a:t>למונחה בהתפתחותו המקצועית ובבירור האני מאמין המקצועי שלו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6"/>
            <a:ext cx="2011680" cy="114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6"/>
            <a:ext cx="2011680" cy="1142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Shape 112"/>
          <p:cNvCxnSpPr/>
          <p:nvPr/>
        </p:nvCxnSpPr>
        <p:spPr>
          <a:xfrm>
            <a:off x="45302" y="1186854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3" name="Shape 113"/>
          <p:cNvGrpSpPr/>
          <p:nvPr/>
        </p:nvGrpSpPr>
        <p:grpSpPr>
          <a:xfrm flipH="1">
            <a:off x="239575" y="3082925"/>
            <a:ext cx="2599401" cy="3389999"/>
            <a:chOff x="-59900" y="2625725"/>
            <a:chExt cx="2599401" cy="3389999"/>
          </a:xfrm>
        </p:grpSpPr>
        <p:pic>
          <p:nvPicPr>
            <p:cNvPr id="114" name="Shape 114" descr="MINI &amp;amp; Bohny VIP Pro Coaching ..."/>
            <p:cNvPicPr preferRelativeResize="0"/>
            <p:nvPr/>
          </p:nvPicPr>
          <p:blipFill rotWithShape="1">
            <a:blip r:embed="rId4">
              <a:alphaModFix/>
            </a:blip>
            <a:srcRect l="11301" r="21067"/>
            <a:stretch/>
          </p:blipFill>
          <p:spPr>
            <a:xfrm>
              <a:off x="239575" y="4102824"/>
              <a:ext cx="2299926" cy="1912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Shape 115"/>
            <p:cNvSpPr/>
            <p:nvPr/>
          </p:nvSpPr>
          <p:spPr>
            <a:xfrm>
              <a:off x="-59900" y="2625725"/>
              <a:ext cx="1078200" cy="1311000"/>
            </a:xfrm>
            <a:prstGeom prst="cloudCallout">
              <a:avLst>
                <a:gd name="adj1" fmla="val 25821"/>
                <a:gd name="adj2" fmla="val 7234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1">
                <a:spcBef>
                  <a:spcPts val="0"/>
                </a:spcBef>
                <a:buNone/>
              </a:pPr>
              <a:r>
                <a:rPr lang="x-none"/>
                <a:t>עכשיו אני מנחה</a:t>
              </a:r>
            </a:p>
          </p:txBody>
        </p:sp>
      </p:grpSp>
      <p:sp>
        <p:nvSpPr>
          <p:cNvPr id="116" name="Shape 116"/>
          <p:cNvSpPr txBox="1"/>
          <p:nvPr/>
        </p:nvSpPr>
        <p:spPr>
          <a:xfrm>
            <a:off x="239575" y="1561275"/>
            <a:ext cx="8789700" cy="131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r" rtl="1">
              <a:lnSpc>
                <a:spcPct val="120000"/>
              </a:lnSpc>
              <a:spcBef>
                <a:spcPts val="640"/>
              </a:spcBef>
              <a:buClr>
                <a:schemeClr val="dk1"/>
              </a:buClr>
              <a:buSzPct val="100000"/>
              <a:buChar char="•"/>
            </a:pPr>
            <a:r>
              <a:rPr lang="x-none" sz="2000" dirty="0" smtClean="0">
                <a:solidFill>
                  <a:schemeClr val="dk1"/>
                </a:solidFill>
              </a:rPr>
              <a:t>ו</a:t>
            </a:r>
            <a:r>
              <a:rPr lang="he-IL" sz="2000" dirty="0" smtClean="0">
                <a:solidFill>
                  <a:schemeClr val="dk1"/>
                </a:solidFill>
              </a:rPr>
              <a:t>ו</a:t>
            </a:r>
            <a:r>
              <a:rPr lang="x-none" sz="2000" dirty="0" smtClean="0">
                <a:solidFill>
                  <a:schemeClr val="dk1"/>
                </a:solidFill>
              </a:rPr>
              <a:t>ידאו-דידקטיקה </a:t>
            </a:r>
            <a:r>
              <a:rPr lang="he-IL" sz="2000" dirty="0" smtClean="0">
                <a:solidFill>
                  <a:schemeClr val="dk1"/>
                </a:solidFill>
              </a:rPr>
              <a:t>(</a:t>
            </a:r>
            <a:r>
              <a:rPr lang="x-none" sz="2000" dirty="0" smtClean="0">
                <a:solidFill>
                  <a:schemeClr val="dk1"/>
                </a:solidFill>
              </a:rPr>
              <a:t>ו</a:t>
            </a:r>
            <a:r>
              <a:rPr lang="he-IL" sz="2000" dirty="0" smtClean="0">
                <a:solidFill>
                  <a:schemeClr val="dk1"/>
                </a:solidFill>
              </a:rPr>
              <a:t>ו</a:t>
            </a:r>
            <a:r>
              <a:rPr lang="x-none" sz="2000" dirty="0" smtClean="0">
                <a:solidFill>
                  <a:schemeClr val="dk1"/>
                </a:solidFill>
              </a:rPr>
              <a:t>ידקטיקה</a:t>
            </a:r>
            <a:r>
              <a:rPr lang="he-IL" sz="2000" dirty="0">
                <a:solidFill>
                  <a:schemeClr val="dk1"/>
                </a:solidFill>
              </a:rPr>
              <a:t>)</a:t>
            </a:r>
            <a:r>
              <a:rPr lang="x-none" sz="2000" dirty="0" smtClean="0">
                <a:solidFill>
                  <a:schemeClr val="dk1"/>
                </a:solidFill>
              </a:rPr>
              <a:t> </a:t>
            </a:r>
            <a:r>
              <a:rPr lang="x-none" sz="2000" dirty="0">
                <a:solidFill>
                  <a:schemeClr val="dk1"/>
                </a:solidFill>
              </a:rPr>
              <a:t>היא תכנית שנועדה לתת כלים לניהול שיח הנחיה דידקטי-פדגוגי בין אנשי הוראת הפיזיקה או המתמטיקה המבוסס על תיעוד עצמי באמצעות צילום וידאו</a:t>
            </a:r>
          </a:p>
          <a:p>
            <a:pPr lvl="0" algn="r" rtl="1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117" name="Shape 117"/>
          <p:cNvSpPr/>
          <p:nvPr/>
        </p:nvSpPr>
        <p:spPr>
          <a:xfrm>
            <a:off x="45300" y="2965775"/>
            <a:ext cx="1587300" cy="1311000"/>
          </a:xfrm>
          <a:prstGeom prst="cloudCallout">
            <a:avLst>
              <a:gd name="adj1" fmla="val 5634"/>
              <a:gd name="adj2" fmla="val 7213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x-none"/>
              <a:t>ואני לומד איך לגלוש טוב יותר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8FB"/>
            </a:gs>
            <a:gs pos="26000">
              <a:srgbClr val="F4F8FB"/>
            </a:gs>
            <a:gs pos="47000">
              <a:srgbClr val="D3E0EF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12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864450" y="122250"/>
            <a:ext cx="60837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r" rtl="1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הנחות היסוד של </a:t>
            </a:r>
            <a:r>
              <a:rPr lang="he-IL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ו</a:t>
            </a:r>
            <a:r>
              <a:rPr lang="x-none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וידקטיקה</a:t>
            </a:r>
            <a:endParaRPr lang="x-none" dirty="0">
              <a:ln>
                <a:solidFill>
                  <a:schemeClr val="tx1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x-none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למידה </a:t>
            </a:r>
            <a:r>
              <a:rPr lang="he-IL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x-none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של </a:t>
            </a:r>
            <a:r>
              <a:rPr lang="x-none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מונחה או </a:t>
            </a:r>
            <a:r>
              <a:rPr lang="x-none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מנחה</a:t>
            </a:r>
            <a:r>
              <a:rPr lang="he-IL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x-none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היא תהליך אישי-חברתי של הבנייה עצמית של ידע </a:t>
            </a:r>
            <a:r>
              <a:rPr lang="x-none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ויכולות</a:t>
            </a:r>
            <a:endParaRPr lang="x-none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rt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x-none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התפתחות מקצועית היא תמיד תלוית הקשר </a:t>
            </a:r>
            <a:r>
              <a:rPr lang="x-none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תכני</a:t>
            </a:r>
            <a:endParaRPr lang="x-none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rt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x-none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קיימת רבגוניות מקצועית בממדים רבים בקרב לומדים </a:t>
            </a:r>
            <a:r>
              <a:rPr lang="he-IL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x-none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מורים</a:t>
            </a:r>
            <a:r>
              <a:rPr lang="x-none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x-none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מנחים</a:t>
            </a:r>
            <a:r>
              <a:rPr lang="he-IL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x-none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rt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x-none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שיח מקצועי פורה צריך להיות חקרני-ביקורתי אך לא </a:t>
            </a:r>
            <a:r>
              <a:rPr lang="x-none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שיפוטי</a:t>
            </a:r>
            <a:endParaRPr lang="x-none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rt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x-none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למידת מבוגרים צריכה להתבסס על היותם שותפים בהתווייתה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5"/>
            <a:ext cx="2011800" cy="11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5"/>
            <a:ext cx="2011800" cy="114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Shape 126"/>
          <p:cNvCxnSpPr/>
          <p:nvPr/>
        </p:nvCxnSpPr>
        <p:spPr>
          <a:xfrm>
            <a:off x="45302" y="1186854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864450" y="122250"/>
            <a:ext cx="680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accent2"/>
              </a:buClr>
              <a:buSzPct val="25000"/>
              <a:buFont typeface="Calibri"/>
              <a:buNone/>
            </a:pPr>
            <a:r>
              <a:rPr lang="x-none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מטרות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4875" y="1600200"/>
            <a:ext cx="86118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08000" algn="r" rtl="1">
              <a:lnSpc>
                <a:spcPct val="150000"/>
              </a:lnSpc>
              <a:spcBef>
                <a:spcPts val="64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x-none" sz="2400" dirty="0">
                <a:latin typeface="Arial"/>
                <a:ea typeface="Arial"/>
                <a:cs typeface="Arial"/>
                <a:sym typeface="Arial"/>
              </a:rPr>
              <a:t>בהוראה: פיתוח יכולת בוננות עצמית </a:t>
            </a:r>
            <a:r>
              <a:rPr lang="he-IL" sz="2400" dirty="0" smtClean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x-none" sz="2400" dirty="0" smtClean="0">
                <a:latin typeface="Arial"/>
                <a:ea typeface="Arial"/>
                <a:cs typeface="Arial"/>
                <a:sym typeface="Arial"/>
              </a:rPr>
              <a:t>אינטרוספקציה</a:t>
            </a:r>
            <a:r>
              <a:rPr lang="he-IL" sz="2400" dirty="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x-none" sz="24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dirty="0">
                <a:latin typeface="Arial"/>
                <a:ea typeface="Arial"/>
                <a:cs typeface="Arial"/>
                <a:sym typeface="Arial"/>
              </a:rPr>
              <a:t>חקרנית-ביקורתית אך לא שיפוטית</a:t>
            </a:r>
          </a:p>
          <a:p>
            <a:pPr marL="571500" marR="0" lvl="0" indent="-508000" algn="r" rtl="1">
              <a:lnSpc>
                <a:spcPct val="150000"/>
              </a:lnSpc>
              <a:spcBef>
                <a:spcPts val="64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x-none" sz="2400" dirty="0">
                <a:latin typeface="Arial"/>
                <a:ea typeface="Arial"/>
                <a:cs typeface="Arial"/>
                <a:sym typeface="Arial"/>
              </a:rPr>
              <a:t>בהנחיה: פיתוח יכולת לנהל שיח הנחייה חקרני-ביקורתי אך לא שיפוטי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5"/>
            <a:ext cx="2011800" cy="11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5"/>
            <a:ext cx="2011800" cy="11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5"/>
            <a:ext cx="2011800" cy="11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5"/>
            <a:ext cx="2011800" cy="114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Shape 137"/>
          <p:cNvCxnSpPr/>
          <p:nvPr/>
        </p:nvCxnSpPr>
        <p:spPr>
          <a:xfrm>
            <a:off x="0" y="12954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324" y="3863100"/>
            <a:ext cx="3017400" cy="22632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64450" y="122250"/>
            <a:ext cx="680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accent2"/>
              </a:buClr>
              <a:buSzPct val="25000"/>
              <a:buFont typeface="Calibri"/>
              <a:buNone/>
            </a:pPr>
            <a:r>
              <a:rPr lang="x-none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מודלים של הטמעה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x-none" sz="2400" dirty="0">
                <a:latin typeface="Arial"/>
                <a:ea typeface="Arial"/>
                <a:cs typeface="Arial"/>
                <a:sym typeface="Arial"/>
              </a:rPr>
              <a:t>הכשרה להנחיית שיח וידקטי פרטני</a:t>
            </a:r>
          </a:p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x-none" sz="2400" dirty="0">
                <a:latin typeface="Arial"/>
                <a:ea typeface="Arial"/>
                <a:cs typeface="Arial"/>
                <a:sym typeface="Arial"/>
              </a:rPr>
              <a:t>הכשרה להנחיית שיח וידקטי קבוצתי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6"/>
            <a:ext cx="2011680" cy="114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6"/>
            <a:ext cx="2011680" cy="114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6"/>
            <a:ext cx="2011680" cy="114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6"/>
            <a:ext cx="2011680" cy="1142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Shape 149"/>
          <p:cNvCxnSpPr/>
          <p:nvPr/>
        </p:nvCxnSpPr>
        <p:spPr>
          <a:xfrm>
            <a:off x="0" y="12954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500" y="3109175"/>
            <a:ext cx="3721362" cy="22290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2050" y="3109175"/>
            <a:ext cx="3589114" cy="22290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64450" y="122250"/>
            <a:ext cx="680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accent2"/>
              </a:buClr>
              <a:buSzPct val="25000"/>
            </a:pPr>
            <a:r>
              <a:rPr lang="x-none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מטרות אופרטיביות</a:t>
            </a:r>
            <a:endParaRPr lang="x-none" dirty="0">
              <a:ln>
                <a:solidFill>
                  <a:schemeClr val="tx1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2649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spcAft>
                <a:spcPts val="1000"/>
              </a:spcAft>
              <a:buClr>
                <a:srgbClr val="888888"/>
              </a:buClr>
              <a:buSzPct val="125000"/>
              <a:buNone/>
            </a:pPr>
            <a:r>
              <a:rPr lang="he-IL" sz="24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dirty="0" smtClean="0">
                <a:latin typeface="Arial"/>
                <a:ea typeface="Arial"/>
                <a:cs typeface="Arial"/>
                <a:sym typeface="Arial"/>
              </a:rPr>
              <a:t>המוכשרים </a:t>
            </a:r>
            <a:r>
              <a:rPr lang="x-none" sz="2400" dirty="0">
                <a:latin typeface="Arial"/>
                <a:ea typeface="Arial"/>
                <a:cs typeface="Arial"/>
                <a:sym typeface="Arial"/>
              </a:rPr>
              <a:t>יוכלו:</a:t>
            </a:r>
          </a:p>
          <a:p>
            <a:pPr lvl="1">
              <a:lnSpc>
                <a:spcPct val="150000"/>
              </a:lnSpc>
              <a:spcBef>
                <a:spcPts val="64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dirty="0" smtClean="0">
                <a:latin typeface="Arial"/>
                <a:ea typeface="Arial"/>
                <a:cs typeface="Arial"/>
                <a:sym typeface="Arial"/>
              </a:rPr>
              <a:t>לתעד ב</a:t>
            </a:r>
            <a:r>
              <a:rPr lang="he-IL" sz="2400" dirty="0" smtClean="0">
                <a:latin typeface="Arial"/>
                <a:ea typeface="Arial"/>
                <a:cs typeface="Arial"/>
                <a:sym typeface="Arial"/>
              </a:rPr>
              <a:t>ו</a:t>
            </a:r>
            <a:r>
              <a:rPr lang="x-none" sz="2400" dirty="0" smtClean="0">
                <a:latin typeface="Arial"/>
                <a:ea typeface="Arial"/>
                <a:cs typeface="Arial"/>
                <a:sym typeface="Arial"/>
              </a:rPr>
              <a:t>וידיאו </a:t>
            </a:r>
            <a:r>
              <a:rPr lang="x-none" sz="2400" dirty="0">
                <a:latin typeface="Arial"/>
                <a:ea typeface="Arial"/>
                <a:cs typeface="Arial"/>
                <a:sym typeface="Arial"/>
              </a:rPr>
              <a:t>את מעשה ההוראה/הנחיה שלהם </a:t>
            </a:r>
          </a:p>
          <a:p>
            <a:pPr lvl="1">
              <a:lnSpc>
                <a:spcPct val="150000"/>
              </a:lnSpc>
              <a:spcBef>
                <a:spcPts val="64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dirty="0" smtClean="0">
                <a:latin typeface="Arial"/>
                <a:ea typeface="Arial"/>
                <a:cs typeface="Arial"/>
                <a:sym typeface="Arial"/>
              </a:rPr>
              <a:t>לבצע </a:t>
            </a:r>
            <a:r>
              <a:rPr lang="x-none" sz="2400" dirty="0">
                <a:latin typeface="Arial"/>
                <a:ea typeface="Arial"/>
                <a:cs typeface="Arial"/>
                <a:sym typeface="Arial"/>
              </a:rPr>
              <a:t>אינטרוספקציה ביקורתית-חקרנית על בסיס התיעוד</a:t>
            </a:r>
          </a:p>
          <a:p>
            <a:pPr lvl="1">
              <a:lnSpc>
                <a:spcPct val="150000"/>
              </a:lnSpc>
              <a:spcBef>
                <a:spcPts val="64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dirty="0" smtClean="0">
                <a:latin typeface="Arial"/>
                <a:ea typeface="Arial"/>
                <a:cs typeface="Arial"/>
                <a:sym typeface="Arial"/>
              </a:rPr>
              <a:t>להכין </a:t>
            </a:r>
            <a:r>
              <a:rPr lang="x-none" sz="2400" dirty="0">
                <a:latin typeface="Arial"/>
                <a:ea typeface="Arial"/>
                <a:cs typeface="Arial"/>
                <a:sym typeface="Arial"/>
              </a:rPr>
              <a:t>את התיעוד לקראת שיח </a:t>
            </a:r>
            <a:r>
              <a:rPr lang="he-IL" sz="2400" dirty="0" smtClean="0">
                <a:latin typeface="Arial"/>
                <a:ea typeface="Arial"/>
                <a:cs typeface="Arial"/>
                <a:sym typeface="Arial"/>
              </a:rPr>
              <a:t>ו</a:t>
            </a:r>
            <a:r>
              <a:rPr lang="x-none" sz="2400" dirty="0" smtClean="0">
                <a:latin typeface="Arial"/>
                <a:ea typeface="Arial"/>
                <a:cs typeface="Arial"/>
                <a:sym typeface="Arial"/>
              </a:rPr>
              <a:t>וידקטי </a:t>
            </a:r>
            <a:r>
              <a:rPr lang="x-none" sz="2400" dirty="0">
                <a:latin typeface="Arial"/>
                <a:ea typeface="Arial"/>
                <a:cs typeface="Arial"/>
                <a:sym typeface="Arial"/>
              </a:rPr>
              <a:t>פרטני או קבוצתי</a:t>
            </a:r>
          </a:p>
          <a:p>
            <a:pPr lvl="1">
              <a:lnSpc>
                <a:spcPct val="150000"/>
              </a:lnSpc>
              <a:spcBef>
                <a:spcPts val="64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dirty="0" smtClean="0">
                <a:latin typeface="Arial"/>
                <a:ea typeface="Arial"/>
                <a:cs typeface="Arial"/>
                <a:sym typeface="Arial"/>
              </a:rPr>
              <a:t>להנחות </a:t>
            </a:r>
            <a:r>
              <a:rPr lang="x-none" sz="2400" dirty="0">
                <a:latin typeface="Arial"/>
                <a:ea typeface="Arial"/>
                <a:cs typeface="Arial"/>
                <a:sym typeface="Arial"/>
              </a:rPr>
              <a:t>שיח </a:t>
            </a:r>
            <a:r>
              <a:rPr lang="he-IL" sz="2400" dirty="0" smtClean="0">
                <a:latin typeface="Arial"/>
                <a:ea typeface="Arial"/>
                <a:cs typeface="Arial"/>
                <a:sym typeface="Arial"/>
              </a:rPr>
              <a:t>ו</a:t>
            </a:r>
            <a:r>
              <a:rPr lang="x-none" sz="2400" dirty="0" smtClean="0">
                <a:latin typeface="Arial"/>
                <a:ea typeface="Arial"/>
                <a:cs typeface="Arial"/>
                <a:sym typeface="Arial"/>
              </a:rPr>
              <a:t>וידקטי </a:t>
            </a:r>
            <a:r>
              <a:rPr lang="x-none" sz="2400" dirty="0">
                <a:latin typeface="Arial"/>
                <a:ea typeface="Arial"/>
                <a:cs typeface="Arial"/>
                <a:sym typeface="Arial"/>
              </a:rPr>
              <a:t>ביקורתי-חקרני פרטני או קבוצתי* סביב סוגיות פדגוגיות וסוגיות הקשורות בהוראת המקצוע</a:t>
            </a:r>
          </a:p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x-none" dirty="0"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x-none" sz="1800" dirty="0">
                <a:latin typeface="Arial"/>
                <a:ea typeface="Arial"/>
                <a:cs typeface="Arial"/>
                <a:sym typeface="Arial"/>
              </a:rPr>
              <a:t>ראשי קהילות וצוותים יעברו הכשרה נרחבת יותר בהנחיה קבוצתית.</a:t>
            </a:r>
            <a:endParaRPr lang="x-none" sz="1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6"/>
            <a:ext cx="2011680" cy="114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6"/>
            <a:ext cx="2011680" cy="114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6"/>
            <a:ext cx="2011680" cy="114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6"/>
            <a:ext cx="2011680" cy="1142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Shape 149"/>
          <p:cNvCxnSpPr/>
          <p:nvPr/>
        </p:nvCxnSpPr>
        <p:spPr>
          <a:xfrm>
            <a:off x="0" y="12954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8152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8FB"/>
            </a:gs>
            <a:gs pos="26000">
              <a:srgbClr val="F4F8FB"/>
            </a:gs>
            <a:gs pos="47000">
              <a:srgbClr val="D3E0EF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12" scaled="0"/>
        </a:gra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864450" y="122250"/>
            <a:ext cx="61437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rtl="1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he-IL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ו</a:t>
            </a:r>
            <a:r>
              <a:rPr lang="x-none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וידקטיקה </a:t>
            </a:r>
            <a:r>
              <a:rPr lang="x-none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- עקרונות והנחות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48700" y="1312000"/>
            <a:ext cx="8587200" cy="526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 rtl="1"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AutoNum type="arabicPeriod"/>
            </a:pPr>
            <a:r>
              <a:rPr lang="x-none" sz="2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למידה מתוך ראיות</a:t>
            </a:r>
          </a:p>
          <a:p>
            <a:pPr marL="914400" lvl="1" indent="-355600" rtl="1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lang="x-none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ראיות עצמיות ממעשה ההוראה או ההנחיה הן הבסיס ללמידה וההתפתחות המקצועית</a:t>
            </a:r>
          </a:p>
          <a:p>
            <a:pPr marL="457200" marR="0" lvl="0" indent="-355600" algn="r" rt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AutoNum type="arabicPeriod"/>
            </a:pPr>
            <a:r>
              <a:rPr lang="x-none" sz="2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אוטונומיה ובעלות</a:t>
            </a:r>
          </a:p>
          <a:p>
            <a:pPr marL="914400" marR="0" lvl="1" indent="-355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lang="x-none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תיעוד עצמי: </a:t>
            </a:r>
            <a:r>
              <a:rPr lang="x-none" sz="2000" dirty="0">
                <a:latin typeface="Arial"/>
                <a:ea typeface="Arial"/>
                <a:cs typeface="Arial"/>
                <a:sym typeface="Arial"/>
              </a:rPr>
              <a:t>הלומד </a:t>
            </a:r>
            <a:r>
              <a:rPr lang="he-IL" sz="2000" dirty="0" smtClean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x-none" sz="2000" dirty="0" smtClean="0">
                <a:latin typeface="Arial"/>
                <a:ea typeface="Arial"/>
                <a:cs typeface="Arial"/>
                <a:sym typeface="Arial"/>
              </a:rPr>
              <a:t>מונחה </a:t>
            </a:r>
            <a:r>
              <a:rPr lang="x-none" sz="2000" dirty="0">
                <a:latin typeface="Arial"/>
                <a:ea typeface="Arial"/>
                <a:cs typeface="Arial"/>
                <a:sym typeface="Arial"/>
              </a:rPr>
              <a:t>או </a:t>
            </a:r>
            <a:r>
              <a:rPr lang="x-none" sz="2000" dirty="0" smtClean="0">
                <a:latin typeface="Arial"/>
                <a:ea typeface="Arial"/>
                <a:cs typeface="Arial"/>
                <a:sym typeface="Arial"/>
              </a:rPr>
              <a:t>מנחה</a:t>
            </a:r>
            <a:r>
              <a:rPr lang="he-IL" sz="2000" dirty="0" smtClean="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x-none" sz="20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מצלם את כיתתו באמצעות סמארטפון או טבלט</a:t>
            </a:r>
          </a:p>
          <a:p>
            <a:pPr marL="914400" lvl="1" indent="-355600" algn="r" rtl="1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lang="x-none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בעלות: המורה הוא הבעלים של החומר המצולם.</a:t>
            </a:r>
          </a:p>
          <a:p>
            <a:pPr marL="914400" lvl="1" indent="-355600" algn="r" rtl="1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lang="x-none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בחירה: </a:t>
            </a:r>
            <a:r>
              <a:rPr lang="x-none" sz="2000" dirty="0">
                <a:latin typeface="Arial"/>
                <a:ea typeface="Arial"/>
                <a:cs typeface="Arial"/>
                <a:sym typeface="Arial"/>
              </a:rPr>
              <a:t>הלומד </a:t>
            </a:r>
            <a:r>
              <a:rPr lang="he-IL" sz="2000" dirty="0" smtClean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x-none" sz="2000" dirty="0" smtClean="0">
                <a:latin typeface="Arial"/>
                <a:ea typeface="Arial"/>
                <a:cs typeface="Arial"/>
                <a:sym typeface="Arial"/>
              </a:rPr>
              <a:t>מונחה </a:t>
            </a:r>
            <a:r>
              <a:rPr lang="x-none" sz="2000" dirty="0">
                <a:latin typeface="Arial"/>
                <a:ea typeface="Arial"/>
                <a:cs typeface="Arial"/>
                <a:sym typeface="Arial"/>
              </a:rPr>
              <a:t>או </a:t>
            </a:r>
            <a:r>
              <a:rPr lang="x-none" sz="2000" dirty="0" smtClean="0">
                <a:latin typeface="Arial"/>
                <a:ea typeface="Arial"/>
                <a:cs typeface="Arial"/>
                <a:sym typeface="Arial"/>
              </a:rPr>
              <a:t>מנחה</a:t>
            </a:r>
            <a:r>
              <a:rPr lang="he-IL" sz="2000" dirty="0" smtClean="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x-none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בוחר </a:t>
            </a:r>
            <a:r>
              <a:rPr lang="x-none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את קטע השיעור עליו ברצונו </a:t>
            </a:r>
            <a:r>
              <a:rPr lang="x-none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לשוחח עם מישהו אחר</a:t>
            </a:r>
          </a:p>
          <a:p>
            <a:pPr marL="457200" marR="0" lvl="0" indent="-355600" algn="r" rt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AutoNum type="arabicPeriod"/>
            </a:pPr>
            <a:r>
              <a:rPr lang="x-none" sz="2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שיח מבוסס שותפות</a:t>
            </a:r>
          </a:p>
          <a:p>
            <a:pPr marL="914400" marR="0" lvl="1" indent="-35560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lang="x-none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הלומד </a:t>
            </a:r>
            <a:r>
              <a:rPr lang="he-IL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x-none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מונחה </a:t>
            </a:r>
            <a:r>
              <a:rPr lang="x-none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או </a:t>
            </a:r>
            <a:r>
              <a:rPr lang="x-none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מנחה</a:t>
            </a:r>
            <a:r>
              <a:rPr lang="he-IL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x-none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הוא </a:t>
            </a:r>
            <a:r>
              <a:rPr lang="x-none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שותף בבניית כלים לתצפית, ניהול השיח והניתוח</a:t>
            </a:r>
          </a:p>
          <a:p>
            <a:pPr marL="457200" marR="0" lvl="0" indent="-355600" algn="r" rt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AutoNum type="arabicPeriod"/>
            </a:pPr>
            <a:r>
              <a:rPr lang="x-none" sz="2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המונחה הוא הנמען</a:t>
            </a:r>
          </a:p>
          <a:p>
            <a:pPr marL="914400" marR="0" lvl="1" indent="-35560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lang="x-none" sz="2000" dirty="0">
                <a:latin typeface="Arial"/>
                <a:ea typeface="Arial"/>
                <a:cs typeface="Arial"/>
                <a:sym typeface="Arial"/>
              </a:rPr>
              <a:t>המונחה </a:t>
            </a:r>
            <a:r>
              <a:rPr lang="x-none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מפתח יכולת לבצע בוננות עצמית </a:t>
            </a:r>
            <a:r>
              <a:rPr lang="he-IL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x-none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אינטרוספקציה</a:t>
            </a:r>
            <a:r>
              <a:rPr lang="he-IL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x-none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lang="x-none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מטרת העל של השיח המשותף היא לסייע </a:t>
            </a:r>
            <a:r>
              <a:rPr lang="x-none" sz="2000" dirty="0">
                <a:latin typeface="Arial"/>
                <a:ea typeface="Arial"/>
                <a:cs typeface="Arial"/>
                <a:sym typeface="Arial"/>
              </a:rPr>
              <a:t>ללומד </a:t>
            </a:r>
            <a:r>
              <a:rPr lang="he-IL" sz="2000" dirty="0" smtClean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x-none" sz="2000" dirty="0" smtClean="0">
                <a:latin typeface="Arial"/>
                <a:ea typeface="Arial"/>
                <a:cs typeface="Arial"/>
                <a:sym typeface="Arial"/>
              </a:rPr>
              <a:t>מונחה </a:t>
            </a:r>
            <a:r>
              <a:rPr lang="x-none" sz="2000" dirty="0">
                <a:latin typeface="Arial"/>
                <a:ea typeface="Arial"/>
                <a:cs typeface="Arial"/>
                <a:sym typeface="Arial"/>
              </a:rPr>
              <a:t>או </a:t>
            </a:r>
            <a:r>
              <a:rPr lang="x-none" sz="2000" dirty="0" smtClean="0">
                <a:latin typeface="Arial"/>
                <a:ea typeface="Arial"/>
                <a:cs typeface="Arial"/>
                <a:sym typeface="Arial"/>
              </a:rPr>
              <a:t>מנחה</a:t>
            </a:r>
            <a:r>
              <a:rPr lang="he-IL" sz="2000" dirty="0" smtClean="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x-none" sz="20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לברר לעצמו את</a:t>
            </a:r>
            <a:r>
              <a:rPr lang="x-none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האני מאמין המקצועי של</a:t>
            </a:r>
            <a:r>
              <a:rPr lang="x-none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ו </a:t>
            </a:r>
            <a:r>
              <a:rPr lang="x-none" sz="2000" dirty="0">
                <a:latin typeface="Arial"/>
                <a:ea typeface="Arial"/>
                <a:cs typeface="Arial"/>
                <a:sym typeface="Arial"/>
              </a:rPr>
              <a:t>ולהמשיגו</a:t>
            </a:r>
          </a:p>
          <a:p>
            <a:pPr marL="0" marR="0" lvl="0" indent="0" algn="l" rtl="1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5"/>
            <a:ext cx="2011800" cy="11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5"/>
            <a:ext cx="2011800" cy="114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Shape 166"/>
          <p:cNvCxnSpPr/>
          <p:nvPr/>
        </p:nvCxnSpPr>
        <p:spPr>
          <a:xfrm>
            <a:off x="45302" y="1186854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864450" y="122250"/>
            <a:ext cx="6358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accent2"/>
              </a:buClr>
              <a:buSzPct val="25000"/>
              <a:buFont typeface="Calibri"/>
              <a:buNone/>
            </a:pPr>
            <a:r>
              <a:rPr lang="x-none" sz="4400" b="0" i="0" u="none" strike="noStrike" cap="none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קהלי היעד של הפרויקט </a:t>
            </a:r>
          </a:p>
          <a:p>
            <a:pPr marL="0" marR="0" lvl="0" indent="0" algn="ctr" rtl="1">
              <a:spcBef>
                <a:spcPts val="0"/>
              </a:spcBef>
              <a:buClr>
                <a:schemeClr val="accent2"/>
              </a:buClr>
              <a:buSzPct val="25000"/>
              <a:buFont typeface="Calibri"/>
              <a:buNone/>
            </a:pPr>
            <a:r>
              <a:rPr lang="x-none" sz="2800" b="0" i="0" u="none" strike="noStrike" cap="none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מקרב </a:t>
            </a:r>
            <a:r>
              <a:rPr lang="x-none" sz="28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קהילת</a:t>
            </a:r>
            <a:r>
              <a:rPr lang="x-none" sz="2800" b="0" i="0" u="none" strike="noStrike" cap="none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הוראת המתמטיקה והפיזיקה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531579" y="1830186"/>
            <a:ext cx="8321400" cy="252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08000" algn="r" rtl="1">
              <a:lnSpc>
                <a:spcPct val="100000"/>
              </a:lnSpc>
              <a:spcBef>
                <a:spcPts val="64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2400" dirty="0">
                <a:latin typeface="Arial"/>
                <a:ea typeface="Arial"/>
                <a:cs typeface="Arial"/>
                <a:sym typeface="Arial"/>
              </a:rPr>
              <a:t>חברי קהילות מורים</a:t>
            </a:r>
          </a:p>
          <a:p>
            <a:pPr marL="571500" marR="0" lvl="0" indent="-508000" algn="r" rtl="1">
              <a:lnSpc>
                <a:spcPct val="100000"/>
              </a:lnSpc>
              <a:spcBef>
                <a:spcPts val="64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2400" dirty="0">
                <a:latin typeface="Arial"/>
                <a:ea typeface="Arial"/>
                <a:cs typeface="Arial"/>
                <a:sym typeface="Arial"/>
              </a:rPr>
              <a:t>צוותים מקצועיים של מורים</a:t>
            </a:r>
          </a:p>
          <a:p>
            <a:pPr marL="571500" marR="0" lvl="0" indent="-508000" algn="r" rtl="1">
              <a:lnSpc>
                <a:spcPct val="100000"/>
              </a:lnSpc>
              <a:spcBef>
                <a:spcPts val="64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2400" dirty="0">
                <a:latin typeface="Arial"/>
                <a:ea typeface="Arial"/>
                <a:cs typeface="Arial"/>
                <a:sym typeface="Arial"/>
              </a:rPr>
              <a:t>רכזי מקצוע ומובילי קהילות מורים</a:t>
            </a:r>
          </a:p>
          <a:p>
            <a:pPr marL="571500" marR="0" lvl="0" indent="-508000" algn="r" rtl="1">
              <a:lnSpc>
                <a:spcPct val="100000"/>
              </a:lnSpc>
              <a:spcBef>
                <a:spcPts val="64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2400" dirty="0">
                <a:latin typeface="Arial"/>
                <a:ea typeface="Arial"/>
                <a:cs typeface="Arial"/>
                <a:sym typeface="Arial"/>
              </a:rPr>
              <a:t>מדריכי מורים ופרחי הוראה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6"/>
            <a:ext cx="2011680" cy="114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6"/>
            <a:ext cx="2011680" cy="114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6"/>
            <a:ext cx="2011680" cy="114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6"/>
            <a:ext cx="2011680" cy="1142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Shape 177"/>
          <p:cNvCxnSpPr/>
          <p:nvPr/>
        </p:nvCxnSpPr>
        <p:spPr>
          <a:xfrm>
            <a:off x="0" y="12954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012" y="3015509"/>
            <a:ext cx="3376217" cy="247089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8FB"/>
            </a:gs>
            <a:gs pos="26000">
              <a:srgbClr val="F4F8FB"/>
            </a:gs>
            <a:gs pos="47000">
              <a:srgbClr val="D3E0EF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12" scaled="0"/>
        </a:gra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864450" y="122250"/>
            <a:ext cx="60237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rtl="1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מהלך ההטמעה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249382" y="195764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19100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x-none" sz="2400" dirty="0">
                <a:latin typeface="Arial"/>
                <a:ea typeface="Arial"/>
                <a:cs typeface="Arial"/>
                <a:sym typeface="Arial"/>
              </a:rPr>
              <a:t>העברת סדנאות פעילות למדריכי מורים, מובילי קהילות מורים לאורך מספר מפגשים </a:t>
            </a:r>
          </a:p>
          <a:p>
            <a:pPr marL="457200" lvl="0" indent="-419100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x-none" sz="2400" dirty="0">
                <a:latin typeface="Arial"/>
                <a:ea typeface="Arial"/>
                <a:cs typeface="Arial"/>
                <a:sym typeface="Arial"/>
              </a:rPr>
              <a:t>השתתפות במפגשי קהילות וצוותי הדרכה וליווי מוביליהן בהכשרה לשיח </a:t>
            </a:r>
            <a:r>
              <a:rPr lang="he-IL" sz="2400" dirty="0" smtClean="0">
                <a:latin typeface="Arial"/>
                <a:ea typeface="Arial"/>
                <a:cs typeface="Arial"/>
                <a:sym typeface="Arial"/>
              </a:rPr>
              <a:t>ו</a:t>
            </a:r>
            <a:r>
              <a:rPr lang="x-none" sz="2400" dirty="0" smtClean="0">
                <a:latin typeface="Arial"/>
                <a:ea typeface="Arial"/>
                <a:cs typeface="Arial"/>
                <a:sym typeface="Arial"/>
              </a:rPr>
              <a:t>וידקטי </a:t>
            </a:r>
            <a:r>
              <a:rPr lang="x-none" sz="2400" dirty="0">
                <a:latin typeface="Arial"/>
                <a:ea typeface="Arial"/>
                <a:cs typeface="Arial"/>
                <a:sym typeface="Arial"/>
              </a:rPr>
              <a:t>בקהילות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5"/>
            <a:ext cx="2011800" cy="11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44165"/>
            <a:ext cx="2011800" cy="114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Shape 187"/>
          <p:cNvCxnSpPr/>
          <p:nvPr/>
        </p:nvCxnSpPr>
        <p:spPr>
          <a:xfrm>
            <a:off x="45302" y="1186854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423</Words>
  <Application>Microsoft Office PowerPoint</Application>
  <PresentationFormat>‫הצגה על המסך (4:3)</PresentationFormat>
  <Paragraphs>51</Paragraphs>
  <Slides>9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ווידאו - דידקטיקה</vt:lpstr>
      <vt:lpstr>מהי ווידקטיקה?</vt:lpstr>
      <vt:lpstr>הנחות היסוד של ווידקטיקה</vt:lpstr>
      <vt:lpstr>מטרות</vt:lpstr>
      <vt:lpstr>מודלים של הטמעה</vt:lpstr>
      <vt:lpstr>מטרות אופרטיביות</vt:lpstr>
      <vt:lpstr>ווידקטיקה - עקרונות והנחות</vt:lpstr>
      <vt:lpstr>קהלי היעד של הפרויקט  מקרב קהילת הוראת המתמטיקה והפיזיקה</vt:lpstr>
      <vt:lpstr>מהלך ההטמעה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וידאו – דידקטיקה</dc:title>
  <dc:creator>ami baram</dc:creator>
  <cp:lastModifiedBy>ami baram</cp:lastModifiedBy>
  <cp:revision>6</cp:revision>
  <dcterms:modified xsi:type="dcterms:W3CDTF">2016-08-28T19:03:55Z</dcterms:modified>
</cp:coreProperties>
</file>